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987" autoAdjust="0"/>
    <p:restoredTop sz="94660"/>
  </p:normalViewPr>
  <p:slideViewPr>
    <p:cSldViewPr snapToGrid="0">
      <p:cViewPr>
        <p:scale>
          <a:sx n="122" d="100"/>
          <a:sy n="122" d="100"/>
        </p:scale>
        <p:origin x="-1014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531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810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19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370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664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865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01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73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636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7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194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366CA3-6C08-4262-910E-6CFD5978CD95}" type="datetimeFigureOut">
              <a:rPr lang="en-US" smtClean="0"/>
              <a:t>4/7/2021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A9D3DA-745A-4799-BAEE-A58F89B0C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6205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8.jpe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7.jpeg"/><Relationship Id="rId2" Type="http://schemas.openxmlformats.org/officeDocument/2006/relationships/image" Target="../media/image1.png"/><Relationship Id="rId16" Type="http://schemas.microsoft.com/office/2007/relationships/hdphoto" Target="../media/hdphoto5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4.wdp"/><Relationship Id="rId5" Type="http://schemas.microsoft.com/office/2007/relationships/hdphoto" Target="../media/hdphoto2.wdp"/><Relationship Id="rId15" Type="http://schemas.openxmlformats.org/officeDocument/2006/relationships/image" Target="../media/image10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jpeg"/><Relationship Id="rId1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5764" t="26298" r="5278" b="6542"/>
          <a:stretch/>
        </p:blipFill>
        <p:spPr>
          <a:xfrm>
            <a:off x="0" y="1549077"/>
            <a:ext cx="12192001" cy="5012590"/>
          </a:xfrm>
          <a:prstGeom prst="rect">
            <a:avLst/>
          </a:prstGeom>
        </p:spPr>
      </p:pic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586331"/>
              </p:ext>
            </p:extLst>
          </p:nvPr>
        </p:nvGraphicFramePr>
        <p:xfrm>
          <a:off x="360935" y="3395496"/>
          <a:ext cx="11441439" cy="13651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1271">
                  <a:extLst>
                    <a:ext uri="{9D8B030D-6E8A-4147-A177-3AD203B41FA5}">
                      <a16:colId xmlns:a16="http://schemas.microsoft.com/office/drawing/2014/main" xmlns="" val="429438215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284185771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2541944954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1233670423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3835373957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293914826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478317320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51790916"/>
                    </a:ext>
                  </a:extLst>
                </a:gridCol>
                <a:gridCol w="1271271">
                  <a:extLst>
                    <a:ext uri="{9D8B030D-6E8A-4147-A177-3AD203B41FA5}">
                      <a16:colId xmlns:a16="http://schemas.microsoft.com/office/drawing/2014/main" xmlns="" val="22747492"/>
                    </a:ext>
                  </a:extLst>
                </a:gridCol>
              </a:tblGrid>
              <a:tr h="13651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851857633"/>
                  </a:ext>
                </a:extLst>
              </a:tr>
            </a:tbl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363736" y="1440796"/>
            <a:ext cx="6623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1978</a:t>
            </a:r>
            <a:endParaRPr lang="en-US" sz="2000" b="1" dirty="0">
              <a:latin typeface="Candara" panose="020E0502030303020204" pitchFamily="34" charset="0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638684" y="4787485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199</a:t>
            </a:r>
            <a:r>
              <a:rPr lang="en-US" sz="2000" b="1" dirty="0" smtClean="0">
                <a:latin typeface="Candara" panose="020E0502030303020204" pitchFamily="34" charset="0"/>
              </a:rPr>
              <a:t>0</a:t>
            </a:r>
            <a:endParaRPr lang="es-ES" sz="2000" b="1" dirty="0" smtClean="0">
              <a:latin typeface="Candara" panose="020E0502030303020204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927809" y="1452233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199</a:t>
            </a:r>
            <a:r>
              <a:rPr lang="en-US" sz="2000" b="1" dirty="0" smtClean="0">
                <a:latin typeface="Candara" panose="020E0502030303020204" pitchFamily="34" charset="0"/>
              </a:rPr>
              <a:t>1</a:t>
            </a:r>
            <a:endParaRPr lang="es-ES" sz="2000" b="1" dirty="0" smtClean="0">
              <a:latin typeface="Candara" panose="020E0502030303020204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209094" y="4769567"/>
            <a:ext cx="6928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199</a:t>
            </a:r>
            <a:r>
              <a:rPr lang="en-US" sz="2000" b="1" dirty="0">
                <a:latin typeface="Candara" panose="020E0502030303020204" pitchFamily="34" charset="0"/>
              </a:rPr>
              <a:t>4</a:t>
            </a:r>
            <a:endParaRPr lang="es-ES" sz="2000" b="1" dirty="0" smtClean="0">
              <a:latin typeface="Candara" panose="020E0502030303020204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5495557" y="1459916"/>
            <a:ext cx="697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199</a:t>
            </a:r>
            <a:r>
              <a:rPr lang="en-US" sz="2000" b="1" dirty="0" smtClean="0">
                <a:latin typeface="Candara" panose="020E0502030303020204" pitchFamily="34" charset="0"/>
              </a:rPr>
              <a:t>9</a:t>
            </a:r>
            <a:endParaRPr lang="es-ES" sz="2000" b="1" dirty="0" smtClean="0">
              <a:latin typeface="Candara" panose="020E0502030303020204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6774696" y="4769567"/>
            <a:ext cx="7024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2005</a:t>
            </a:r>
          </a:p>
        </p:txBody>
      </p:sp>
      <p:sp>
        <p:nvSpPr>
          <p:cNvPr id="12" name="CuadroTexto 11"/>
          <p:cNvSpPr txBox="1"/>
          <p:nvPr/>
        </p:nvSpPr>
        <p:spPr>
          <a:xfrm>
            <a:off x="8053188" y="1459916"/>
            <a:ext cx="6671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2010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9333318" y="4760615"/>
            <a:ext cx="6527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2015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10605729" y="1459916"/>
            <a:ext cx="6543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 smtClean="0">
                <a:latin typeface="Candara" panose="020E0502030303020204" pitchFamily="34" charset="0"/>
              </a:rPr>
              <a:t>2021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360935" y="1827369"/>
            <a:ext cx="255549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En 1978 el fundador de la empresa se iniciaba en el rubro de transporte,  prestando servicios a nivel local, específicamente al comercio y sector agrícola del Valle.  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1656171" y="5178636"/>
            <a:ext cx="2566396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Con la puesta en marcha de la compañía Minera Los Pelambres y de la mano con el negocio familiar que inicio su padre, sus hijos proyectan una  oportunidad de crecimiento empresarial y logran insertarse </a:t>
            </a:r>
            <a:r>
              <a:rPr lang="es-ES" sz="1100" dirty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 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a la minera como prestadores de servicios de transporte.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2927810" y="1825938"/>
            <a:ext cx="256548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Para atender la creciente demanda de servicios de transporte de carga y personal en MLP, la familia decide consolidarse, asumiendo el riesgo de invertir en nuevos vehículos y equipos. 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4235310" y="5178636"/>
            <a:ext cx="25528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La empresa aumenta su cartera de contratos ligados a transporte y empieza su camino en el reclutamiento y formación de nuevos conductores, enfatizando su compromiso con la empleabilidad local, todos deben ser conductores exclusivos del valle del Choapa. 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5493290" y="1817604"/>
            <a:ext cx="254585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Se formaliza el primer contrato directo con MLP, dicho contrato tiene como alcance el Transporte de Consolidado desde regiones a faena.  </a:t>
            </a:r>
          </a:p>
          <a:p>
            <a:endParaRPr lang="es-E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En paralelo, se opera con las siguientes empresas  colaboradoras: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Ireco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 Chile,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Enaex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,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Valko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,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Bafco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,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Gardilic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.   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6788168" y="5160725"/>
            <a:ext cx="2545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MLP </a:t>
            </a:r>
            <a:r>
              <a:rPr lang="es-ES" sz="1100" dirty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 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y las empresas colaboradoras exigen que ampliemos nuestros servicios e incorporamos  al rubro maquinarias, camas bajas y bateas. </a:t>
            </a:r>
          </a:p>
          <a:p>
            <a:endParaRPr lang="es-E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Con estos equipos ampliamos nuestros servicios en el contrato de Abastecimiento de MLP y la empresa colaboradora Hormigones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Premix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. </a:t>
            </a:r>
            <a:endParaRPr lang="en-U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8060743" y="1816044"/>
            <a:ext cx="26286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Se participa activamente en los Proyecto Tranque El Mauro y Re potenciamiento II de MLP.</a:t>
            </a:r>
          </a:p>
          <a:p>
            <a:endParaRPr lang="es-E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En este último gran proyecto, realizado en el Puerto de Coquimbo, trasladamos de mas de 5.000 tiras de cañerías de acero de 12 </a:t>
            </a:r>
            <a:r>
              <a:rPr lang="es-ES" sz="1100" dirty="0" err="1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mt</a:t>
            </a:r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  para relave.  (120 km de cañerías)</a:t>
            </a:r>
          </a:p>
        </p:txBody>
      </p:sp>
      <p:sp>
        <p:nvSpPr>
          <p:cNvPr id="22" name="CuadroTexto 21"/>
          <p:cNvSpPr txBox="1"/>
          <p:nvPr/>
        </p:nvSpPr>
        <p:spPr>
          <a:xfrm>
            <a:off x="9333318" y="5160725"/>
            <a:ext cx="2469058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Certificación del Sistema de Gestión de Calidad  ISO 9001:2008 – Alcance: Transporte de Carga y Personal en Faenas Mineras. </a:t>
            </a:r>
          </a:p>
          <a:p>
            <a:pPr algn="just"/>
            <a:endParaRPr lang="es-E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pPr algn="just"/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Se profesionaliza la organización en todas sus áreas y se fortalece el nivel de competencia de la línea de mando y conductores.</a:t>
            </a:r>
          </a:p>
          <a:p>
            <a:pPr algn="just"/>
            <a:endParaRPr lang="es-ES" sz="12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pPr algn="just"/>
            <a:endParaRPr lang="es-ES" sz="1200" dirty="0" smtClean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pPr algn="just"/>
            <a:endParaRPr lang="es-ES" sz="12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pPr algn="just"/>
            <a:endParaRPr lang="en-US" sz="12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606598" y="1817604"/>
            <a:ext cx="1696652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Un año de cambios y avances.</a:t>
            </a:r>
          </a:p>
          <a:p>
            <a:endParaRPr lang="es-ES" sz="1100" dirty="0">
              <a:latin typeface="Calibri Light" panose="020F0302020204030204" pitchFamily="34" charset="0"/>
              <a:ea typeface="Malgun Gothic Semilight" panose="020B0502040204020203" pitchFamily="34" charset="-128"/>
              <a:cs typeface="Calibri Light" panose="020F0302020204030204" pitchFamily="34" charset="0"/>
            </a:endParaRPr>
          </a:p>
          <a:p>
            <a:r>
              <a:rPr lang="es-ES" sz="1100" dirty="0" smtClean="0">
                <a:latin typeface="Calibri Light" panose="020F0302020204030204" pitchFamily="34" charset="0"/>
                <a:ea typeface="Malgun Gothic Semilight" panose="020B0502040204020203" pitchFamily="34" charset="-128"/>
                <a:cs typeface="Calibri Light" panose="020F0302020204030204" pitchFamily="34" charset="0"/>
              </a:rPr>
              <a:t>La operación se focaliza y privilegia entorno a la salud de nuestros trabajadores, la optimización de recursos y el autocuidado. </a:t>
            </a:r>
          </a:p>
        </p:txBody>
      </p:sp>
      <p:pic>
        <p:nvPicPr>
          <p:cNvPr id="26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  <a14:imgEffect>
                      <a14:brightnessContrast bright="9000" contrast="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985" t="5845" r="41985" b="68032"/>
          <a:stretch/>
        </p:blipFill>
        <p:spPr bwMode="auto">
          <a:xfrm>
            <a:off x="1713730" y="3574473"/>
            <a:ext cx="1202267" cy="10557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7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4000"/>
                    </a14:imgEffect>
                    <a14:imgEffect>
                      <a14:brightnessContrast bright="-1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473" t="1" r="63769" b="71119"/>
          <a:stretch/>
        </p:blipFill>
        <p:spPr bwMode="auto">
          <a:xfrm>
            <a:off x="5686107" y="3582785"/>
            <a:ext cx="1528567" cy="1039092"/>
          </a:xfrm>
          <a:prstGeom prst="rect">
            <a:avLst/>
          </a:prstGeom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29" name="Imagen 28"/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24026"/>
          <a:stretch/>
        </p:blipFill>
        <p:spPr>
          <a:xfrm>
            <a:off x="7214674" y="3573826"/>
            <a:ext cx="1272621" cy="1048043"/>
          </a:xfrm>
          <a:prstGeom prst="rect">
            <a:avLst/>
          </a:prstGeom>
        </p:spPr>
      </p:pic>
      <p:sp>
        <p:nvSpPr>
          <p:cNvPr id="30" name="Rectángulo 29"/>
          <p:cNvSpPr/>
          <p:nvPr/>
        </p:nvSpPr>
        <p:spPr>
          <a:xfrm>
            <a:off x="28693" y="55345"/>
            <a:ext cx="1216330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t"/>
            <a:r>
              <a:rPr lang="es-ES" sz="2400" b="1" cap="all" dirty="0">
                <a:solidFill>
                  <a:srgbClr val="004D7A"/>
                </a:solidFill>
                <a:latin typeface="Bahnschrift" panose="020B0502040204020203" pitchFamily="34" charset="0"/>
              </a:rPr>
              <a:t>NUESTRA </a:t>
            </a:r>
            <a:r>
              <a:rPr lang="es-ES" sz="2400" b="1" cap="all" dirty="0" smtClean="0">
                <a:solidFill>
                  <a:srgbClr val="004D7A"/>
                </a:solidFill>
                <a:latin typeface="Bahnschrift" panose="020B0502040204020203" pitchFamily="34" charset="0"/>
              </a:rPr>
              <a:t>HISTORIA</a:t>
            </a:r>
          </a:p>
          <a:p>
            <a:pPr fontAlgn="t"/>
            <a:endParaRPr lang="es-ES" sz="400" cap="all" dirty="0" smtClean="0">
              <a:solidFill>
                <a:srgbClr val="004D7A"/>
              </a:solidFill>
              <a:latin typeface="+mj-lt"/>
            </a:endParaRPr>
          </a:p>
          <a:p>
            <a:pPr fontAlgn="t"/>
            <a:endParaRPr lang="es-ES" sz="400" cap="all" dirty="0">
              <a:solidFill>
                <a:srgbClr val="004D7A"/>
              </a:solidFill>
              <a:latin typeface="+mj-lt"/>
            </a:endParaRPr>
          </a:p>
          <a:p>
            <a:pPr algn="just" fontAlgn="t"/>
            <a:r>
              <a:rPr lang="es-ES" sz="1200" i="1" dirty="0">
                <a:latin typeface="+mj-lt"/>
              </a:rPr>
              <a:t>Una de sus fortalezas es la experiencia de más de 30 años de </a:t>
            </a:r>
            <a:r>
              <a:rPr lang="es-ES" sz="1200" i="1" dirty="0" smtClean="0">
                <a:latin typeface="+mj-lt"/>
              </a:rPr>
              <a:t>sus fundadores, </a:t>
            </a:r>
            <a:r>
              <a:rPr lang="es-ES" sz="1200" i="1" dirty="0">
                <a:latin typeface="+mj-lt"/>
              </a:rPr>
              <a:t>hoy </a:t>
            </a:r>
            <a:r>
              <a:rPr lang="es-ES" sz="1200" i="1" dirty="0" smtClean="0">
                <a:latin typeface="+mj-lt"/>
              </a:rPr>
              <a:t>actuales representantes del Directorio de la organización.  </a:t>
            </a:r>
          </a:p>
          <a:p>
            <a:pPr algn="just" fontAlgn="t"/>
            <a:endParaRPr lang="es-ES" sz="200" i="1" dirty="0" smtClean="0">
              <a:latin typeface="+mj-lt"/>
            </a:endParaRPr>
          </a:p>
          <a:p>
            <a:pPr algn="just" fontAlgn="t"/>
            <a:r>
              <a:rPr lang="es-ES" sz="1200" i="1" dirty="0" smtClean="0">
                <a:latin typeface="+mj-lt"/>
              </a:rPr>
              <a:t>Que </a:t>
            </a:r>
            <a:r>
              <a:rPr lang="es-ES" sz="1200" i="1" dirty="0">
                <a:latin typeface="+mj-lt"/>
              </a:rPr>
              <a:t>se </a:t>
            </a:r>
            <a:r>
              <a:rPr lang="es-ES" sz="1200" i="1" dirty="0" smtClean="0">
                <a:latin typeface="+mj-lt"/>
              </a:rPr>
              <a:t>iniciaron en </a:t>
            </a:r>
            <a:r>
              <a:rPr lang="es-ES" sz="1200" i="1" dirty="0">
                <a:latin typeface="+mj-lt"/>
              </a:rPr>
              <a:t>este rubro desde los </a:t>
            </a:r>
            <a:r>
              <a:rPr lang="es-ES" sz="1200" i="1" dirty="0" smtClean="0">
                <a:latin typeface="+mj-lt"/>
              </a:rPr>
              <a:t>25 </a:t>
            </a:r>
            <a:r>
              <a:rPr lang="es-ES" sz="1200" i="1" dirty="0">
                <a:latin typeface="+mj-lt"/>
              </a:rPr>
              <a:t>años, al igual que la mayoría de sus actuales colaboradores que lo siguen acompañando en este reto por superar las expectativas de sus clientes</a:t>
            </a:r>
            <a:r>
              <a:rPr lang="es-ES" sz="1200" i="1" dirty="0" smtClean="0">
                <a:latin typeface="+mj-lt"/>
              </a:rPr>
              <a:t>.</a:t>
            </a:r>
          </a:p>
          <a:p>
            <a:pPr algn="just" fontAlgn="t"/>
            <a:endParaRPr lang="es-ES" sz="200" i="1" dirty="0">
              <a:latin typeface="+mj-lt"/>
            </a:endParaRPr>
          </a:p>
          <a:p>
            <a:pPr algn="just" fontAlgn="t"/>
            <a:r>
              <a:rPr lang="es-ES" sz="1200" i="1" dirty="0">
                <a:latin typeface="+mj-lt"/>
              </a:rPr>
              <a:t>Lo que ha permitido, que en la actualidad, la empresa cuente con una moderna flota, con tecnología de última generación y un staff de profesionales en constante capacitación; brindando un excelente servicio de calidad y confianza.</a:t>
            </a:r>
            <a:endParaRPr lang="es-ES" sz="1200" b="0" i="1" dirty="0">
              <a:effectLst/>
              <a:latin typeface="+mj-lt"/>
            </a:endParaRPr>
          </a:p>
        </p:txBody>
      </p:sp>
      <p:pic>
        <p:nvPicPr>
          <p:cNvPr id="31" name="Imagen 30"/>
          <p:cNvPicPr>
            <a:picLocks noChangeAspect="1"/>
          </p:cNvPicPr>
          <p:nvPr/>
        </p:nvPicPr>
        <p:blipFill rotWithShape="1"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58" t="-1" b="4054"/>
          <a:stretch/>
        </p:blipFill>
        <p:spPr>
          <a:xfrm>
            <a:off x="2915997" y="3580335"/>
            <a:ext cx="1298098" cy="1049867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32" name="Imagen 31"/>
          <p:cNvPicPr>
            <a:picLocks noChangeAspect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54" r="19635" b="24070"/>
          <a:stretch/>
        </p:blipFill>
        <p:spPr>
          <a:xfrm>
            <a:off x="4218250" y="3580328"/>
            <a:ext cx="1478796" cy="1041541"/>
          </a:xfrm>
          <a:prstGeom prst="rect">
            <a:avLst/>
          </a:prstGeom>
        </p:spPr>
      </p:pic>
      <p:pic>
        <p:nvPicPr>
          <p:cNvPr id="34" name="Imagen 33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79" t="11150" r="16981" b="23604"/>
          <a:stretch/>
        </p:blipFill>
        <p:spPr>
          <a:xfrm>
            <a:off x="425257" y="3574466"/>
            <a:ext cx="1288473" cy="1047403"/>
          </a:xfrm>
          <a:prstGeom prst="rect">
            <a:avLst/>
          </a:prstGeom>
        </p:spPr>
      </p:pic>
      <p:pic>
        <p:nvPicPr>
          <p:cNvPr id="36" name="Picture 30" descr="Resultado de imagen para transportes rojas"/>
          <p:cNvPicPr>
            <a:picLocks noChangeAspect="1" noChangeArrowheads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19" b="5270"/>
          <a:stretch/>
        </p:blipFill>
        <p:spPr bwMode="auto">
          <a:xfrm>
            <a:off x="10083337" y="3580328"/>
            <a:ext cx="1660483" cy="1060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Imagen 3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487295" y="3580320"/>
            <a:ext cx="1596042" cy="1041548"/>
          </a:xfrm>
          <a:prstGeom prst="rect">
            <a:avLst/>
          </a:prstGeom>
        </p:spPr>
      </p:pic>
      <p:pic>
        <p:nvPicPr>
          <p:cNvPr id="39" name="Imagen 38"/>
          <p:cNvPicPr>
            <a:picLocks noChangeAspect="1"/>
          </p:cNvPicPr>
          <p:nvPr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sharpenSoften amount="25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71748" y="43452"/>
            <a:ext cx="1676040" cy="58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6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825</TotalTime>
  <Words>474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Tema de Office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Roberto</dc:creator>
  <cp:lastModifiedBy>ismail - [2010]</cp:lastModifiedBy>
  <cp:revision>49</cp:revision>
  <dcterms:created xsi:type="dcterms:W3CDTF">2020-11-25T21:49:16Z</dcterms:created>
  <dcterms:modified xsi:type="dcterms:W3CDTF">2021-04-07T12:20:06Z</dcterms:modified>
</cp:coreProperties>
</file>

<file path=docProps/thumbnail.jpeg>
</file>